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DD1AC1E-8F9E-4734-B863-18F43C8A0680}" type="datetimeFigureOut">
              <a:rPr lang="en-CA" smtClean="0"/>
              <a:t>14/05/2013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2345942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DD1AC1E-8F9E-4734-B863-18F43C8A0680}" type="datetimeFigureOut">
              <a:rPr lang="en-CA" smtClean="0"/>
              <a:t>14/05/2013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98396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DD1AC1E-8F9E-4734-B863-18F43C8A0680}" type="datetimeFigureOut">
              <a:rPr lang="en-CA" smtClean="0"/>
              <a:t>14/05/2013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239672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DD1AC1E-8F9E-4734-B863-18F43C8A0680}" type="datetimeFigureOut">
              <a:rPr lang="en-CA" smtClean="0"/>
              <a:t>14/05/2013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4265956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D1AC1E-8F9E-4734-B863-18F43C8A0680}" type="datetimeFigureOut">
              <a:rPr lang="en-CA" smtClean="0"/>
              <a:t>14/05/2013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111370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DD1AC1E-8F9E-4734-B863-18F43C8A0680}" type="datetimeFigureOut">
              <a:rPr lang="en-CA" smtClean="0"/>
              <a:t>14/05/2013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387275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DD1AC1E-8F9E-4734-B863-18F43C8A0680}" type="datetimeFigureOut">
              <a:rPr lang="en-CA" smtClean="0"/>
              <a:t>14/05/2013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335599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DD1AC1E-8F9E-4734-B863-18F43C8A0680}" type="datetimeFigureOut">
              <a:rPr lang="en-CA" smtClean="0"/>
              <a:t>14/05/2013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395074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1AC1E-8F9E-4734-B863-18F43C8A0680}" type="datetimeFigureOut">
              <a:rPr lang="en-CA" smtClean="0"/>
              <a:t>14/05/2013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393651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1AC1E-8F9E-4734-B863-18F43C8A0680}" type="datetimeFigureOut">
              <a:rPr lang="en-CA" smtClean="0"/>
              <a:t>14/05/2013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2326935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1AC1E-8F9E-4734-B863-18F43C8A0680}" type="datetimeFigureOut">
              <a:rPr lang="en-CA" smtClean="0"/>
              <a:t>14/05/2013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DCD808-8563-42B0-8475-70E67F6A12FE}" type="slidenum">
              <a:rPr lang="en-CA" smtClean="0"/>
              <a:t>‹#›</a:t>
            </a:fld>
            <a:endParaRPr lang="en-CA"/>
          </a:p>
        </p:txBody>
      </p:sp>
    </p:spTree>
    <p:extLst>
      <p:ext uri="{BB962C8B-B14F-4D97-AF65-F5344CB8AC3E}">
        <p14:creationId xmlns:p14="http://schemas.microsoft.com/office/powerpoint/2010/main" val="258430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1AC1E-8F9E-4734-B863-18F43C8A0680}" type="datetimeFigureOut">
              <a:rPr lang="en-CA" smtClean="0"/>
              <a:t>14/05/2013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CD808-8563-42B0-8475-70E67F6A12FE}" type="slidenum">
              <a:rPr lang="en-CA" smtClean="0"/>
              <a:t>‹#›</a:t>
            </a:fld>
            <a:endParaRPr lang="en-CA"/>
          </a:p>
        </p:txBody>
      </p:sp>
    </p:spTree>
    <p:extLst>
      <p:ext uri="{BB962C8B-B14F-4D97-AF65-F5344CB8AC3E}">
        <p14:creationId xmlns:p14="http://schemas.microsoft.com/office/powerpoint/2010/main" val="2112197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017227" y="608080"/>
            <a:ext cx="8512935" cy="5632311"/>
          </a:xfrm>
          <a:prstGeom prst="rect">
            <a:avLst/>
          </a:prstGeom>
          <a:noFill/>
        </p:spPr>
        <p:txBody>
          <a:bodyPr wrap="square" rtlCol="0">
            <a:spAutoFit/>
          </a:bodyPr>
          <a:lstStyle/>
          <a:p>
            <a:pPr algn="ctr"/>
            <a:r>
              <a:rPr lang="en-CA" sz="3600" b="1" dirty="0">
                <a:solidFill>
                  <a:schemeClr val="accent1">
                    <a:lumMod val="40000"/>
                    <a:lumOff val="60000"/>
                  </a:schemeClr>
                </a:solidFill>
              </a:rPr>
              <a:t>Pop Culture References:</a:t>
            </a:r>
            <a:endParaRPr lang="en-CA" sz="3600" dirty="0">
              <a:solidFill>
                <a:schemeClr val="accent1">
                  <a:lumMod val="40000"/>
                  <a:lumOff val="60000"/>
                </a:schemeClr>
              </a:solidFill>
            </a:endParaRPr>
          </a:p>
          <a:p>
            <a:pPr lvl="0"/>
            <a:r>
              <a:rPr lang="en-CA" sz="3600" dirty="0" smtClean="0">
                <a:solidFill>
                  <a:schemeClr val="bg1"/>
                </a:solidFill>
              </a:rPr>
              <a:t>-Research </a:t>
            </a:r>
            <a:r>
              <a:rPr lang="en-CA" sz="3600" dirty="0">
                <a:solidFill>
                  <a:schemeClr val="bg1"/>
                </a:solidFill>
              </a:rPr>
              <a:t>background (describe what it is, what it </a:t>
            </a:r>
            <a:r>
              <a:rPr lang="en-CA" sz="3600" dirty="0" smtClean="0">
                <a:solidFill>
                  <a:schemeClr val="bg1"/>
                </a:solidFill>
              </a:rPr>
              <a:t>means)</a:t>
            </a:r>
          </a:p>
          <a:p>
            <a:pPr lvl="0"/>
            <a:r>
              <a:rPr lang="en-CA" sz="3600" dirty="0" smtClean="0">
                <a:solidFill>
                  <a:schemeClr val="bg1"/>
                </a:solidFill>
              </a:rPr>
              <a:t>-Illustrate your research with photos, drawings to show it.</a:t>
            </a:r>
          </a:p>
          <a:p>
            <a:pPr lvl="0"/>
            <a:r>
              <a:rPr lang="en-CA" sz="3600" dirty="0" smtClean="0">
                <a:solidFill>
                  <a:schemeClr val="bg1"/>
                </a:solidFill>
              </a:rPr>
              <a:t>-Provide </a:t>
            </a:r>
            <a:r>
              <a:rPr lang="en-CA" sz="3600" dirty="0">
                <a:solidFill>
                  <a:schemeClr val="bg1"/>
                </a:solidFill>
              </a:rPr>
              <a:t>Context: how it is used in the chapter or </a:t>
            </a:r>
            <a:r>
              <a:rPr lang="en-CA" sz="3600" dirty="0" smtClean="0">
                <a:solidFill>
                  <a:schemeClr val="bg1"/>
                </a:solidFill>
              </a:rPr>
              <a:t>novel, include a quotation and page number</a:t>
            </a:r>
            <a:endParaRPr lang="en-CA" sz="3600" dirty="0">
              <a:solidFill>
                <a:schemeClr val="bg1"/>
              </a:solidFill>
            </a:endParaRPr>
          </a:p>
          <a:p>
            <a:pPr lvl="0"/>
            <a:r>
              <a:rPr lang="en-CA" sz="3600" dirty="0" smtClean="0">
                <a:solidFill>
                  <a:schemeClr val="bg1"/>
                </a:solidFill>
              </a:rPr>
              <a:t>-Purpose</a:t>
            </a:r>
            <a:r>
              <a:rPr lang="en-CA" sz="3600" dirty="0">
                <a:solidFill>
                  <a:schemeClr val="bg1"/>
                </a:solidFill>
              </a:rPr>
              <a:t>? Explain the key ideas by showing relevance to the novel so far</a:t>
            </a:r>
            <a:r>
              <a:rPr lang="en-CA" sz="3600" dirty="0" smtClean="0">
                <a:solidFill>
                  <a:schemeClr val="bg1"/>
                </a:solidFill>
              </a:rPr>
              <a:t>?</a:t>
            </a:r>
            <a:endParaRPr lang="en-CA" sz="3600" dirty="0">
              <a:solidFill>
                <a:schemeClr val="bg1"/>
              </a:solidFill>
            </a:endParaRPr>
          </a:p>
        </p:txBody>
      </p:sp>
    </p:spTree>
    <p:extLst>
      <p:ext uri="{BB962C8B-B14F-4D97-AF65-F5344CB8AC3E}">
        <p14:creationId xmlns:p14="http://schemas.microsoft.com/office/powerpoint/2010/main" val="1772461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431008" y="360457"/>
            <a:ext cx="11330025" cy="1323439"/>
          </a:xfrm>
          <a:prstGeom prst="rect">
            <a:avLst/>
          </a:prstGeom>
        </p:spPr>
        <p:txBody>
          <a:bodyPr wrap="none">
            <a:spAutoFit/>
          </a:bodyPr>
          <a:lstStyle/>
          <a:p>
            <a:pPr lvl="0" eaLnBrk="0" fontAlgn="base" hangingPunct="0">
              <a:spcBef>
                <a:spcPct val="0"/>
              </a:spcBef>
              <a:spcAft>
                <a:spcPct val="0"/>
              </a:spcAft>
            </a:pPr>
            <a:r>
              <a:rPr kumimoji="0" lang="en-CA" sz="8000" b="1" i="0" u="none" strike="noStrike" cap="none" normalizeH="0" baseline="0" dirty="0" smtClean="0">
                <a:ln>
                  <a:noFill/>
                </a:ln>
                <a:solidFill>
                  <a:schemeClr val="bg1"/>
                </a:solidFill>
                <a:effectLst/>
                <a:latin typeface="Brush Script MT" panose="03060802040406070304" pitchFamily="66" charset="0"/>
                <a:ea typeface="Calibri" panose="020F0502020204030204" pitchFamily="34" charset="0"/>
                <a:cs typeface="Calibri" panose="020F0502020204030204" pitchFamily="34" charset="0"/>
              </a:rPr>
              <a:t>The Fairmount Royal York Hotel</a:t>
            </a:r>
            <a:endParaRPr kumimoji="0" lang="en-CA" sz="8000" b="0" i="0" u="none" strike="noStrike" cap="none" normalizeH="0" baseline="0" dirty="0" smtClean="0">
              <a:ln>
                <a:noFill/>
              </a:ln>
              <a:solidFill>
                <a:schemeClr val="bg1"/>
              </a:solidFill>
              <a:effectLst/>
              <a:latin typeface="Brush Script MT" panose="03060802040406070304" pitchFamily="66" charset="0"/>
              <a:ea typeface="Calibri" panose="020F0502020204030204" pitchFamily="34" charset="0"/>
              <a:cs typeface="Calibri" panose="020F0502020204030204" pitchFamily="34" charset="0"/>
            </a:endParaRPr>
          </a:p>
        </p:txBody>
      </p:sp>
      <p:pic>
        <p:nvPicPr>
          <p:cNvPr id="4098" name="Picture 2" descr="http://callacbd.ca/en/webfm_send/8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4681" y="1931356"/>
            <a:ext cx="6754403" cy="4389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23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703384" y="464234"/>
            <a:ext cx="11240086" cy="5693866"/>
          </a:xfrm>
          <a:prstGeom prst="rect">
            <a:avLst/>
          </a:prstGeom>
          <a:noFill/>
        </p:spPr>
        <p:txBody>
          <a:bodyPr wrap="square" rtlCol="0">
            <a:spAutoFit/>
          </a:bodyPr>
          <a:lstStyle/>
          <a:p>
            <a:r>
              <a:rPr lang="en-CA" sz="2800" dirty="0" smtClean="0">
                <a:solidFill>
                  <a:schemeClr val="bg1"/>
                </a:solidFill>
              </a:rPr>
              <a:t>This site has gone through nearly half a dozen name changes and shifts in ownership </a:t>
            </a:r>
            <a:r>
              <a:rPr lang="en-CA" sz="2800" dirty="0" smtClean="0">
                <a:solidFill>
                  <a:schemeClr val="bg1"/>
                </a:solidFill>
              </a:rPr>
              <a:t>starting in 1843. </a:t>
            </a:r>
            <a:r>
              <a:rPr lang="en-CA" sz="2800" dirty="0" smtClean="0">
                <a:solidFill>
                  <a:schemeClr val="bg1"/>
                </a:solidFill>
              </a:rPr>
              <a:t>The building we know today came to be when the </a:t>
            </a:r>
            <a:r>
              <a:rPr lang="en-CA" sz="2800" dirty="0">
                <a:solidFill>
                  <a:schemeClr val="bg1"/>
                </a:solidFill>
              </a:rPr>
              <a:t>Canadian Pacific Railway announced it would build </a:t>
            </a:r>
            <a:r>
              <a:rPr lang="en-CA" sz="2800" i="1" dirty="0">
                <a:solidFill>
                  <a:schemeClr val="bg1"/>
                </a:solidFill>
              </a:rPr>
              <a:t>the largest hotel in the British Commonwealth</a:t>
            </a:r>
            <a:r>
              <a:rPr lang="en-CA" sz="2800" dirty="0">
                <a:solidFill>
                  <a:schemeClr val="bg1"/>
                </a:solidFill>
              </a:rPr>
              <a:t> on the site. C</a:t>
            </a:r>
            <a:r>
              <a:rPr lang="en-CA" sz="2800" dirty="0" smtClean="0">
                <a:solidFill>
                  <a:schemeClr val="bg1"/>
                </a:solidFill>
              </a:rPr>
              <a:t>onstruction (demolition and re-building) began </a:t>
            </a:r>
            <a:r>
              <a:rPr lang="en-CA" sz="2800" dirty="0">
                <a:solidFill>
                  <a:schemeClr val="bg1"/>
                </a:solidFill>
              </a:rPr>
              <a:t>in 1927, immediately across from Union Station and Canadian Pacific Railway.</a:t>
            </a:r>
          </a:p>
          <a:p>
            <a:r>
              <a:rPr lang="en-CA" sz="2800" dirty="0">
                <a:solidFill>
                  <a:schemeClr val="bg1"/>
                </a:solidFill>
              </a:rPr>
              <a:t>On June 11, 1929, the hotel officially opened as The Royal York. It was the tallest building in the British Commonwealth and quickly </a:t>
            </a:r>
            <a:r>
              <a:rPr lang="en-CA" sz="2800" dirty="0">
                <a:solidFill>
                  <a:schemeClr val="accent1">
                    <a:lumMod val="40000"/>
                    <a:lumOff val="60000"/>
                  </a:schemeClr>
                </a:solidFill>
              </a:rPr>
              <a:t>set the hospitality standard of the day. </a:t>
            </a:r>
            <a:endParaRPr lang="en-CA" sz="2800" dirty="0" smtClean="0">
              <a:solidFill>
                <a:schemeClr val="accent1">
                  <a:lumMod val="40000"/>
                  <a:lumOff val="60000"/>
                </a:schemeClr>
              </a:solidFill>
            </a:endParaRPr>
          </a:p>
          <a:p>
            <a:r>
              <a:rPr lang="en-CA" sz="2800" dirty="0" smtClean="0">
                <a:solidFill>
                  <a:schemeClr val="accent1">
                    <a:lumMod val="40000"/>
                    <a:lumOff val="60000"/>
                  </a:schemeClr>
                </a:solidFill>
              </a:rPr>
              <a:t>Known for:</a:t>
            </a:r>
          </a:p>
          <a:p>
            <a:r>
              <a:rPr lang="en-CA" sz="2800" dirty="0" smtClean="0">
                <a:solidFill>
                  <a:schemeClr val="accent1">
                    <a:lumMod val="40000"/>
                    <a:lumOff val="60000"/>
                  </a:schemeClr>
                </a:solidFill>
              </a:rPr>
              <a:t>It’s splendour</a:t>
            </a:r>
          </a:p>
          <a:p>
            <a:r>
              <a:rPr lang="en-CA" sz="2800" dirty="0" smtClean="0">
                <a:solidFill>
                  <a:schemeClr val="accent1">
                    <a:lumMod val="40000"/>
                    <a:lumOff val="60000"/>
                  </a:schemeClr>
                </a:solidFill>
              </a:rPr>
              <a:t>It’s opulence</a:t>
            </a:r>
          </a:p>
          <a:p>
            <a:r>
              <a:rPr lang="en-CA" sz="2800" dirty="0" smtClean="0">
                <a:solidFill>
                  <a:schemeClr val="accent1">
                    <a:lumMod val="40000"/>
                    <a:lumOff val="60000"/>
                  </a:schemeClr>
                </a:solidFill>
              </a:rPr>
              <a:t>It’s ornate decor</a:t>
            </a:r>
            <a:endParaRPr lang="en-CA" sz="2800" dirty="0">
              <a:solidFill>
                <a:schemeClr val="accent1">
                  <a:lumMod val="40000"/>
                  <a:lumOff val="60000"/>
                </a:schemeClr>
              </a:solidFill>
            </a:endParaRPr>
          </a:p>
        </p:txBody>
      </p:sp>
      <p:pic>
        <p:nvPicPr>
          <p:cNvPr id="6146" name="Picture 2" descr="http://www.gailatlarge.net/wordpress/wp-content/uploads/2010/07/GEF_0545_edit_960-950x6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4191" y="4009293"/>
            <a:ext cx="3235129" cy="2148807"/>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www.can-lodgingnews.com/artman2/uploads/1/Fairmont-Royal-York-Hi_RYH-207_5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4128" y="4009293"/>
            <a:ext cx="3195999" cy="2211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724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1"/>
          <p:cNvSpPr>
            <a:spLocks noChangeArrowheads="1"/>
          </p:cNvSpPr>
          <p:nvPr/>
        </p:nvSpPr>
        <p:spPr bwMode="auto">
          <a:xfrm>
            <a:off x="1420837" y="856318"/>
            <a:ext cx="9355016"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sz="2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Calibri" panose="020F0502020204030204" pitchFamily="34" charset="0"/>
              </a:rPr>
              <a:t>“I shook my head to dispel the thought and looked around some more. </a:t>
            </a:r>
            <a:r>
              <a:rPr kumimoji="0" lang="en-CA" sz="2800" b="0" i="0" u="none" strike="noStrike" cap="none" normalizeH="0" baseline="0" dirty="0" smtClean="0">
                <a:ln>
                  <a:noFill/>
                </a:ln>
                <a:solidFill>
                  <a:schemeClr val="accent1">
                    <a:lumMod val="60000"/>
                    <a:lumOff val="40000"/>
                  </a:schemeClr>
                </a:solidFill>
                <a:effectLst/>
                <a:latin typeface="Arial" panose="020B0604020202020204" pitchFamily="34" charset="0"/>
                <a:ea typeface="Calibri" panose="020F0502020204030204" pitchFamily="34" charset="0"/>
                <a:cs typeface="Calibri" panose="020F0502020204030204" pitchFamily="34" charset="0"/>
              </a:rPr>
              <a:t>The Fairmont Royal York was a grand hotel, dating from the first glory days of rail travel, and it was enjoying a revival now that magnetic-levitation trains were flying along the old tracks. </a:t>
            </a:r>
            <a:r>
              <a:rPr kumimoji="0" lang="en-CA" sz="2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Calibri" panose="020F0502020204030204" pitchFamily="34" charset="0"/>
              </a:rPr>
              <a:t>The hotel was across the street from Union Station, just north of Toronto's lakeshore — and a good twenty-five kilometers east of where my parents' house still stood. </a:t>
            </a:r>
            <a:r>
              <a:rPr kumimoji="0" lang="en-CA" sz="2800" b="0" i="0" u="none" strike="noStrike" cap="none" normalizeH="0" baseline="0" dirty="0" smtClean="0">
                <a:ln>
                  <a:noFill/>
                </a:ln>
                <a:solidFill>
                  <a:schemeClr val="accent1">
                    <a:lumMod val="60000"/>
                    <a:lumOff val="40000"/>
                  </a:schemeClr>
                </a:solidFill>
                <a:effectLst/>
                <a:latin typeface="Arial" panose="020B0604020202020204" pitchFamily="34" charset="0"/>
                <a:ea typeface="Calibri" panose="020F0502020204030204" pitchFamily="34" charset="0"/>
                <a:cs typeface="Calibri" panose="020F0502020204030204" pitchFamily="34" charset="0"/>
              </a:rPr>
              <a:t>Chandeliers hung from the ballroom ceiling, and original oil paintings adorned the flock-papered walls. Tuxedoed servers were milling about offering glasses of wine</a:t>
            </a:r>
            <a:r>
              <a:rPr kumimoji="0" lang="en-CA" sz="2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Calibri" panose="020F0502020204030204" pitchFamily="34" charset="0"/>
              </a:rPr>
              <a:t>” (Sawyer</a:t>
            </a:r>
            <a:r>
              <a:rPr kumimoji="0" lang="en-CA" sz="2800" b="0" i="0" u="none" strike="noStrike" cap="none" normalizeH="0" dirty="0" smtClean="0">
                <a:ln>
                  <a:noFill/>
                </a:ln>
                <a:solidFill>
                  <a:schemeClr val="bg1"/>
                </a:solidFill>
                <a:effectLst/>
                <a:latin typeface="Arial" panose="020B0604020202020204" pitchFamily="34" charset="0"/>
                <a:ea typeface="Calibri" panose="020F0502020204030204" pitchFamily="34" charset="0"/>
                <a:cs typeface="Calibri" panose="020F0502020204030204" pitchFamily="34" charset="0"/>
              </a:rPr>
              <a:t> 17-18)</a:t>
            </a:r>
            <a:r>
              <a:rPr kumimoji="0" lang="en-CA" sz="2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Calibri" panose="020F0502020204030204" pitchFamily="34" charset="0"/>
              </a:rPr>
              <a:t>.</a:t>
            </a:r>
            <a:r>
              <a:rPr kumimoji="0" lang="en-CA" sz="2800" b="0" i="0" u="none" strike="noStrike" cap="none" normalizeH="0" baseline="0" dirty="0" smtClean="0">
                <a:ln>
                  <a:noFill/>
                </a:ln>
                <a:solidFill>
                  <a:schemeClr val="bg1"/>
                </a:solidFill>
                <a:effectLst/>
                <a:latin typeface="Arial" panose="020B0604020202020204" pitchFamily="34" charset="0"/>
              </a:rPr>
              <a:t> </a:t>
            </a:r>
          </a:p>
        </p:txBody>
      </p:sp>
    </p:spTree>
    <p:extLst>
      <p:ext uri="{BB962C8B-B14F-4D97-AF65-F5344CB8AC3E}">
        <p14:creationId xmlns:p14="http://schemas.microsoft.com/office/powerpoint/2010/main" val="3882656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28" name="Picture 8" descr="http://wvs.topleftpixel.com/photos/2008/04/fairmont-royal-yok_hotel_high_night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403" y="1048043"/>
            <a:ext cx="7143750" cy="47720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79153" y="1233452"/>
            <a:ext cx="4512847" cy="4401205"/>
          </a:xfrm>
          <a:prstGeom prst="rect">
            <a:avLst/>
          </a:prstGeom>
          <a:noFill/>
        </p:spPr>
        <p:txBody>
          <a:bodyPr wrap="square" rtlCol="0">
            <a:spAutoFit/>
          </a:bodyPr>
          <a:lstStyle/>
          <a:p>
            <a:r>
              <a:rPr lang="en-CA" sz="2000" dirty="0" smtClean="0">
                <a:solidFill>
                  <a:schemeClr val="accent1">
                    <a:lumMod val="40000"/>
                    <a:lumOff val="60000"/>
                  </a:schemeClr>
                </a:solidFill>
              </a:rPr>
              <a:t>In the novel, </a:t>
            </a:r>
            <a:r>
              <a:rPr lang="en-CA" sz="2000" i="1" dirty="0" err="1" smtClean="0">
                <a:solidFill>
                  <a:schemeClr val="accent1">
                    <a:lumMod val="40000"/>
                    <a:lumOff val="60000"/>
                  </a:schemeClr>
                </a:solidFill>
              </a:rPr>
              <a:t>Mindscan</a:t>
            </a:r>
            <a:r>
              <a:rPr lang="en-CA" sz="2000" dirty="0" smtClean="0">
                <a:solidFill>
                  <a:schemeClr val="accent1">
                    <a:lumMod val="40000"/>
                    <a:lumOff val="60000"/>
                  </a:schemeClr>
                </a:solidFill>
              </a:rPr>
              <a:t>, the Fairmont Royal Hotel is the setting for the </a:t>
            </a:r>
            <a:r>
              <a:rPr lang="en-CA" sz="2000" dirty="0" err="1" smtClean="0">
                <a:solidFill>
                  <a:schemeClr val="accent1">
                    <a:lumMod val="40000"/>
                    <a:lumOff val="60000"/>
                  </a:schemeClr>
                </a:solidFill>
              </a:rPr>
              <a:t>Immortex</a:t>
            </a:r>
            <a:r>
              <a:rPr lang="en-CA" sz="2000" dirty="0" smtClean="0">
                <a:solidFill>
                  <a:schemeClr val="accent1">
                    <a:lumMod val="40000"/>
                    <a:lumOff val="60000"/>
                  </a:schemeClr>
                </a:solidFill>
              </a:rPr>
              <a:t> conference held at the beginning of the story, outlining for the main characters, Jake and Karen, as well as the readers, the </a:t>
            </a:r>
            <a:r>
              <a:rPr lang="en-CA" sz="2000" dirty="0" err="1" smtClean="0">
                <a:solidFill>
                  <a:schemeClr val="accent1">
                    <a:lumMod val="40000"/>
                    <a:lumOff val="60000"/>
                  </a:schemeClr>
                </a:solidFill>
              </a:rPr>
              <a:t>Mindscan</a:t>
            </a:r>
            <a:r>
              <a:rPr lang="en-CA" sz="2000" dirty="0" smtClean="0">
                <a:solidFill>
                  <a:schemeClr val="accent1">
                    <a:lumMod val="40000"/>
                    <a:lumOff val="60000"/>
                  </a:schemeClr>
                </a:solidFill>
              </a:rPr>
              <a:t> process. The hotel has gone through many renovations but maintains and revels in it’s timeless authenticity and glamour: “Although </a:t>
            </a:r>
            <a:r>
              <a:rPr lang="en-CA" sz="2000" dirty="0">
                <a:solidFill>
                  <a:schemeClr val="accent1">
                    <a:lumMod val="40000"/>
                    <a:lumOff val="60000"/>
                  </a:schemeClr>
                </a:solidFill>
              </a:rPr>
              <a:t>the years have brought </a:t>
            </a:r>
            <a:r>
              <a:rPr lang="en-CA" sz="2000" dirty="0" smtClean="0">
                <a:solidFill>
                  <a:schemeClr val="accent1">
                    <a:lumMod val="40000"/>
                    <a:lumOff val="60000"/>
                  </a:schemeClr>
                </a:solidFill>
              </a:rPr>
              <a:t>changes [and renovations], </a:t>
            </a:r>
            <a:r>
              <a:rPr lang="en-CA" sz="2000" dirty="0">
                <a:solidFill>
                  <a:schemeClr val="accent1">
                    <a:lumMod val="40000"/>
                    <a:lumOff val="60000"/>
                  </a:schemeClr>
                </a:solidFill>
              </a:rPr>
              <a:t>many features are still </a:t>
            </a:r>
            <a:r>
              <a:rPr lang="en-CA" sz="2000" dirty="0" smtClean="0">
                <a:solidFill>
                  <a:schemeClr val="accent1">
                    <a:lumMod val="40000"/>
                    <a:lumOff val="60000"/>
                  </a:schemeClr>
                </a:solidFill>
              </a:rPr>
              <a:t>intact”; a theme consistent with the novel which delves into our understanding and acceptance of aging.  </a:t>
            </a:r>
            <a:endParaRPr lang="en-CA" sz="2000" dirty="0">
              <a:solidFill>
                <a:schemeClr val="accent1">
                  <a:lumMod val="40000"/>
                  <a:lumOff val="60000"/>
                </a:schemeClr>
              </a:solidFill>
            </a:endParaRPr>
          </a:p>
        </p:txBody>
      </p:sp>
      <p:sp>
        <p:nvSpPr>
          <p:cNvPr id="3" name="TextBox 2"/>
          <p:cNvSpPr txBox="1"/>
          <p:nvPr/>
        </p:nvSpPr>
        <p:spPr>
          <a:xfrm>
            <a:off x="3151163" y="6005477"/>
            <a:ext cx="8510954" cy="369332"/>
          </a:xfrm>
          <a:prstGeom prst="rect">
            <a:avLst/>
          </a:prstGeom>
          <a:noFill/>
        </p:spPr>
        <p:txBody>
          <a:bodyPr wrap="square" rtlCol="0">
            <a:spAutoFit/>
          </a:bodyPr>
          <a:lstStyle/>
          <a:p>
            <a:r>
              <a:rPr lang="en-CA" dirty="0" smtClean="0">
                <a:solidFill>
                  <a:srgbClr val="FF7C80"/>
                </a:solidFill>
              </a:rPr>
              <a:t>http://www.fairmont.com/royal-york-toronto/hotelhistory/</a:t>
            </a:r>
            <a:endParaRPr lang="en-CA" dirty="0">
              <a:solidFill>
                <a:srgbClr val="FF7C80"/>
              </a:solidFill>
            </a:endParaRPr>
          </a:p>
        </p:txBody>
      </p:sp>
    </p:spTree>
    <p:extLst>
      <p:ext uri="{BB962C8B-B14F-4D97-AF65-F5344CB8AC3E}">
        <p14:creationId xmlns:p14="http://schemas.microsoft.com/office/powerpoint/2010/main" val="706561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70" name="Picture 2" descr="http://www.smartontariotravel.com/images/royal-york-hotel-toron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673"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096000" y="632098"/>
            <a:ext cx="6096000" cy="1477328"/>
          </a:xfrm>
          <a:prstGeom prst="rect">
            <a:avLst/>
          </a:prstGeom>
        </p:spPr>
        <p:txBody>
          <a:bodyPr>
            <a:spAutoFit/>
          </a:bodyPr>
          <a:lstStyle/>
          <a:p>
            <a:r>
              <a:rPr lang="en-CA" b="0" i="0" dirty="0" smtClean="0">
                <a:solidFill>
                  <a:schemeClr val="bg1"/>
                </a:solidFill>
                <a:effectLst/>
                <a:latin typeface="Lucida Sans" panose="020B0602030504020204" pitchFamily="34" charset="0"/>
              </a:rPr>
              <a:t>- “the magnificent hand-painted ceilings, the travertine pillars, ornate furnishings, crystal chandeliers and wall hangings”.</a:t>
            </a:r>
            <a:r>
              <a:rPr lang="en-CA" dirty="0" smtClean="0">
                <a:solidFill>
                  <a:srgbClr val="FF7C80"/>
                </a:solidFill>
              </a:rPr>
              <a:t> </a:t>
            </a:r>
            <a:r>
              <a:rPr lang="en-CA" dirty="0" smtClean="0">
                <a:solidFill>
                  <a:schemeClr val="accent6">
                    <a:lumMod val="40000"/>
                    <a:lumOff val="60000"/>
                  </a:schemeClr>
                </a:solidFill>
              </a:rPr>
              <a:t>http://www.fairmont.com/royal-york-toronto/hotelhistory/</a:t>
            </a:r>
          </a:p>
          <a:p>
            <a:endParaRPr lang="en-CA" dirty="0">
              <a:solidFill>
                <a:schemeClr val="bg1"/>
              </a:solidFill>
            </a:endParaRPr>
          </a:p>
        </p:txBody>
      </p:sp>
      <p:sp>
        <p:nvSpPr>
          <p:cNvPr id="3" name="TextBox 2"/>
          <p:cNvSpPr txBox="1"/>
          <p:nvPr/>
        </p:nvSpPr>
        <p:spPr>
          <a:xfrm>
            <a:off x="6611815" y="2377440"/>
            <a:ext cx="5064369" cy="3477875"/>
          </a:xfrm>
          <a:prstGeom prst="rect">
            <a:avLst/>
          </a:prstGeom>
          <a:noFill/>
        </p:spPr>
        <p:txBody>
          <a:bodyPr wrap="square" rtlCol="0">
            <a:spAutoFit/>
          </a:bodyPr>
          <a:lstStyle/>
          <a:p>
            <a:r>
              <a:rPr lang="en-CA" sz="2000" dirty="0" smtClean="0">
                <a:solidFill>
                  <a:schemeClr val="bg1"/>
                </a:solidFill>
              </a:rPr>
              <a:t>There is an appreciation for the old and the original, yet a fascination and demand for upgrades, renovations, and processes for preservation.  There is a contrast between the older façade, which itself has been upgraded and maintained, that holds its own among the steel and glass of new age architecture.  The people who have chosen to become </a:t>
            </a:r>
            <a:r>
              <a:rPr lang="en-CA" sz="2000" dirty="0" err="1" smtClean="0">
                <a:solidFill>
                  <a:schemeClr val="bg1"/>
                </a:solidFill>
              </a:rPr>
              <a:t>Mindscans</a:t>
            </a:r>
            <a:r>
              <a:rPr lang="en-CA" sz="2000" dirty="0" smtClean="0">
                <a:solidFill>
                  <a:schemeClr val="bg1"/>
                </a:solidFill>
              </a:rPr>
              <a:t>, too, have a fascination and demand for upgrades and preservation in order to maintain the original splendour. </a:t>
            </a:r>
            <a:endParaRPr lang="en-CA" sz="2000" dirty="0">
              <a:solidFill>
                <a:schemeClr val="bg1"/>
              </a:solidFill>
            </a:endParaRPr>
          </a:p>
        </p:txBody>
      </p:sp>
    </p:spTree>
    <p:extLst>
      <p:ext uri="{BB962C8B-B14F-4D97-AF65-F5344CB8AC3E}">
        <p14:creationId xmlns:p14="http://schemas.microsoft.com/office/powerpoint/2010/main" val="218164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427</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Brush Script MT</vt:lpstr>
      <vt:lpstr>Calibri</vt:lpstr>
      <vt:lpstr>Calibri Light</vt:lpstr>
      <vt:lpstr>Lucida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Myers</dc:creator>
  <cp:lastModifiedBy>Myers</cp:lastModifiedBy>
  <cp:revision>7</cp:revision>
  <dcterms:created xsi:type="dcterms:W3CDTF">2013-05-14T23:52:30Z</dcterms:created>
  <dcterms:modified xsi:type="dcterms:W3CDTF">2013-05-15T00:44:18Z</dcterms:modified>
</cp:coreProperties>
</file>