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  <p:sldMasterId id="2147483687" r:id="rId3"/>
    <p:sldMasterId id="2147483700" r:id="rId4"/>
    <p:sldMasterId id="2147483713" r:id="rId5"/>
    <p:sldMasterId id="2147483726" r:id="rId6"/>
    <p:sldMasterId id="2147483739" r:id="rId7"/>
    <p:sldMasterId id="2147483752" r:id="rId8"/>
    <p:sldMasterId id="2147483765" r:id="rId9"/>
  </p:sldMasterIdLst>
  <p:sldIdLst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10" Type="http://schemas.openxmlformats.org/officeDocument/2006/relationships/slide" Target="slides/slide1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E028C-A2C8-4159-9880-A0D932CAC5E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442467"/>
      </p:ext>
    </p:extLst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76857-2E93-4728-BC09-B69B0A9DBA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266643"/>
      </p:ext>
    </p:extLst>
  </p:cSld>
  <p:clrMapOvr>
    <a:masterClrMapping/>
  </p:clrMapOvr>
  <p:transition spd="med">
    <p:random/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1DFE6-127D-4547-B53F-F17F8297159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055145"/>
      </p:ext>
    </p:extLst>
  </p:cSld>
  <p:clrMapOvr>
    <a:masterClrMapping/>
  </p:clrMapOvr>
  <p:transition spd="med">
    <p:random/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A71E0-FFD6-463D-94C2-A61C0AD2A5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963742"/>
      </p:ext>
    </p:extLst>
  </p:cSld>
  <p:clrMapOvr>
    <a:masterClrMapping/>
  </p:clrMapOvr>
  <p:transition spd="med">
    <p:random/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A5B3A-285D-49E3-9261-031DC72F454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731003"/>
      </p:ext>
    </p:extLst>
  </p:cSld>
  <p:clrMapOvr>
    <a:masterClrMapping/>
  </p:clrMapOvr>
  <p:transition spd="med">
    <p:random/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E3C3B-1B16-4905-818F-D8D3F52D64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417815"/>
      </p:ext>
    </p:extLst>
  </p:cSld>
  <p:clrMapOvr>
    <a:masterClrMapping/>
  </p:clrMapOvr>
  <p:transition spd="med">
    <p:random/>
  </p:transition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7A693-DC5C-4765-AFE8-E32504673F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821353"/>
      </p:ext>
    </p:extLst>
  </p:cSld>
  <p:clrMapOvr>
    <a:masterClrMapping/>
  </p:clrMapOvr>
  <p:transition spd="med">
    <p:random/>
  </p:transition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FBA82-84FD-483F-9A87-3E94CB6C8F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937188"/>
      </p:ext>
    </p:extLst>
  </p:cSld>
  <p:clrMapOvr>
    <a:masterClrMapping/>
  </p:clrMapOvr>
  <p:transition spd="med">
    <p:random/>
  </p:transition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76857-2E93-4728-BC09-B69B0A9DBA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584241"/>
      </p:ext>
    </p:extLst>
  </p:cSld>
  <p:clrMapOvr>
    <a:masterClrMapping/>
  </p:clrMapOvr>
  <p:transition spd="med">
    <p:random/>
  </p:transition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8F41A-CC1E-425F-9E2A-642B09DA93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349643"/>
      </p:ext>
    </p:extLst>
  </p:cSld>
  <p:clrMapOvr>
    <a:masterClrMapping/>
  </p:clrMapOvr>
  <p:transition spd="med">
    <p:random/>
  </p:transition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endParaRPr lang="en-CA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77943-07C0-40A2-92AF-777B043EEB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00871"/>
      </p:ext>
    </p:extLst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8F41A-CC1E-425F-9E2A-642B09DA93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087997"/>
      </p:ext>
    </p:extLst>
  </p:cSld>
  <p:clrMapOvr>
    <a:masterClrMapping/>
  </p:clrMapOvr>
  <p:transition spd="med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endParaRPr lang="en-CA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77943-07C0-40A2-92AF-777B043EEB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26328"/>
      </p:ext>
    </p:extLst>
  </p:cSld>
  <p:clrMapOvr>
    <a:masterClrMapping/>
  </p:clrMapOvr>
  <p:transition spd="med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E028C-A2C8-4159-9880-A0D932CAC5E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219773"/>
      </p:ext>
    </p:extLst>
  </p:cSld>
  <p:clrMapOvr>
    <a:masterClrMapping/>
  </p:clrMapOvr>
  <p:transition spd="med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435B7-5A2A-4B9B-A94E-744AEA12E1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999852"/>
      </p:ext>
    </p:extLst>
  </p:cSld>
  <p:clrMapOvr>
    <a:masterClrMapping/>
  </p:clrMapOvr>
  <p:transition spd="med"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34E12-F48C-46BE-A1BE-21AFBEFE84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107910"/>
      </p:ext>
    </p:extLst>
  </p:cSld>
  <p:clrMapOvr>
    <a:masterClrMapping/>
  </p:clrMapOvr>
  <p:transition spd="med"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1DFE6-127D-4547-B53F-F17F8297159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859089"/>
      </p:ext>
    </p:extLst>
  </p:cSld>
  <p:clrMapOvr>
    <a:masterClrMapping/>
  </p:clrMapOvr>
  <p:transition spd="med"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A71E0-FFD6-463D-94C2-A61C0AD2A5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720558"/>
      </p:ext>
    </p:extLst>
  </p:cSld>
  <p:clrMapOvr>
    <a:masterClrMapping/>
  </p:clrMapOvr>
  <p:transition spd="med"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A5B3A-285D-49E3-9261-031DC72F454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055484"/>
      </p:ext>
    </p:extLst>
  </p:cSld>
  <p:clrMapOvr>
    <a:masterClrMapping/>
  </p:clrMapOvr>
  <p:transition spd="med"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E3C3B-1B16-4905-818F-D8D3F52D64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208072"/>
      </p:ext>
    </p:extLst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435B7-5A2A-4B9B-A94E-744AEA12E1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258218"/>
      </p:ext>
    </p:extLst>
  </p:cSld>
  <p:clrMapOvr>
    <a:masterClrMapping/>
  </p:clrMapOvr>
  <p:transition spd="med"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7A693-DC5C-4765-AFE8-E32504673F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212114"/>
      </p:ext>
    </p:extLst>
  </p:cSld>
  <p:clrMapOvr>
    <a:masterClrMapping/>
  </p:clrMapOvr>
  <p:transition spd="med"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FBA82-84FD-483F-9A87-3E94CB6C8F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856548"/>
      </p:ext>
    </p:extLst>
  </p:cSld>
  <p:clrMapOvr>
    <a:masterClrMapping/>
  </p:clrMapOvr>
  <p:transition spd="med"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76857-2E93-4728-BC09-B69B0A9DBA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53249"/>
      </p:ext>
    </p:extLst>
  </p:cSld>
  <p:clrMapOvr>
    <a:masterClrMapping/>
  </p:clrMapOvr>
  <p:transition spd="med"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8F41A-CC1E-425F-9E2A-642B09DA93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868859"/>
      </p:ext>
    </p:extLst>
  </p:cSld>
  <p:clrMapOvr>
    <a:masterClrMapping/>
  </p:clrMapOvr>
  <p:transition spd="med">
    <p:rand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endParaRPr lang="en-CA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77943-07C0-40A2-92AF-777B043EEB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327543"/>
      </p:ext>
    </p:extLst>
  </p:cSld>
  <p:clrMapOvr>
    <a:masterClrMapping/>
  </p:clrMapOvr>
  <p:transition spd="med">
    <p:rand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E028C-A2C8-4159-9880-A0D932CAC5E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064256"/>
      </p:ext>
    </p:extLst>
  </p:cSld>
  <p:clrMapOvr>
    <a:masterClrMapping/>
  </p:clrMapOvr>
  <p:transition spd="med">
    <p:rand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435B7-5A2A-4B9B-A94E-744AEA12E1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770404"/>
      </p:ext>
    </p:extLst>
  </p:cSld>
  <p:clrMapOvr>
    <a:masterClrMapping/>
  </p:clrMapOvr>
  <p:transition spd="med">
    <p:rand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34E12-F48C-46BE-A1BE-21AFBEFE84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856418"/>
      </p:ext>
    </p:extLst>
  </p:cSld>
  <p:clrMapOvr>
    <a:masterClrMapping/>
  </p:clrMapOvr>
  <p:transition spd="med">
    <p:rand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1DFE6-127D-4547-B53F-F17F8297159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749932"/>
      </p:ext>
    </p:extLst>
  </p:cSld>
  <p:clrMapOvr>
    <a:masterClrMapping/>
  </p:clrMapOvr>
  <p:transition spd="med">
    <p:rand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A71E0-FFD6-463D-94C2-A61C0AD2A5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963840"/>
      </p:ext>
    </p:extLst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34E12-F48C-46BE-A1BE-21AFBEFE84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42970"/>
      </p:ext>
    </p:extLst>
  </p:cSld>
  <p:clrMapOvr>
    <a:masterClrMapping/>
  </p:clrMapOvr>
  <p:transition spd="med">
    <p:rand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A5B3A-285D-49E3-9261-031DC72F454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739237"/>
      </p:ext>
    </p:extLst>
  </p:cSld>
  <p:clrMapOvr>
    <a:masterClrMapping/>
  </p:clrMapOvr>
  <p:transition spd="med">
    <p:random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E3C3B-1B16-4905-818F-D8D3F52D64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818534"/>
      </p:ext>
    </p:extLst>
  </p:cSld>
  <p:clrMapOvr>
    <a:masterClrMapping/>
  </p:clrMapOvr>
  <p:transition spd="med">
    <p:random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7A693-DC5C-4765-AFE8-E32504673F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200564"/>
      </p:ext>
    </p:extLst>
  </p:cSld>
  <p:clrMapOvr>
    <a:masterClrMapping/>
  </p:clrMapOvr>
  <p:transition spd="med">
    <p:random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FBA82-84FD-483F-9A87-3E94CB6C8F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999513"/>
      </p:ext>
    </p:extLst>
  </p:cSld>
  <p:clrMapOvr>
    <a:masterClrMapping/>
  </p:clrMapOvr>
  <p:transition spd="med">
    <p:random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76857-2E93-4728-BC09-B69B0A9DBA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766477"/>
      </p:ext>
    </p:extLst>
  </p:cSld>
  <p:clrMapOvr>
    <a:masterClrMapping/>
  </p:clrMapOvr>
  <p:transition spd="med">
    <p:random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8F41A-CC1E-425F-9E2A-642B09DA93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091457"/>
      </p:ext>
    </p:extLst>
  </p:cSld>
  <p:clrMapOvr>
    <a:masterClrMapping/>
  </p:clrMapOvr>
  <p:transition spd="med">
    <p:random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endParaRPr lang="en-CA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77943-07C0-40A2-92AF-777B043EEB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971364"/>
      </p:ext>
    </p:extLst>
  </p:cSld>
  <p:clrMapOvr>
    <a:masterClrMapping/>
  </p:clrMapOvr>
  <p:transition spd="med">
    <p:random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E028C-A2C8-4159-9880-A0D932CAC5E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07545"/>
      </p:ext>
    </p:extLst>
  </p:cSld>
  <p:clrMapOvr>
    <a:masterClrMapping/>
  </p:clrMapOvr>
  <p:transition spd="med">
    <p:random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435B7-5A2A-4B9B-A94E-744AEA12E1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266288"/>
      </p:ext>
    </p:extLst>
  </p:cSld>
  <p:clrMapOvr>
    <a:masterClrMapping/>
  </p:clrMapOvr>
  <p:transition spd="med">
    <p:random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34E12-F48C-46BE-A1BE-21AFBEFE84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187965"/>
      </p:ext>
    </p:extLst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1DFE6-127D-4547-B53F-F17F8297159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335722"/>
      </p:ext>
    </p:extLst>
  </p:cSld>
  <p:clrMapOvr>
    <a:masterClrMapping/>
  </p:clrMapOvr>
  <p:transition spd="med">
    <p:random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1DFE6-127D-4547-B53F-F17F8297159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924495"/>
      </p:ext>
    </p:extLst>
  </p:cSld>
  <p:clrMapOvr>
    <a:masterClrMapping/>
  </p:clrMapOvr>
  <p:transition spd="med">
    <p:random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A71E0-FFD6-463D-94C2-A61C0AD2A5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759791"/>
      </p:ext>
    </p:extLst>
  </p:cSld>
  <p:clrMapOvr>
    <a:masterClrMapping/>
  </p:clrMapOvr>
  <p:transition spd="med">
    <p:random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A5B3A-285D-49E3-9261-031DC72F454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70726"/>
      </p:ext>
    </p:extLst>
  </p:cSld>
  <p:clrMapOvr>
    <a:masterClrMapping/>
  </p:clrMapOvr>
  <p:transition spd="med">
    <p:random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E3C3B-1B16-4905-818F-D8D3F52D64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675676"/>
      </p:ext>
    </p:extLst>
  </p:cSld>
  <p:clrMapOvr>
    <a:masterClrMapping/>
  </p:clrMapOvr>
  <p:transition spd="med">
    <p:random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7A693-DC5C-4765-AFE8-E32504673F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097732"/>
      </p:ext>
    </p:extLst>
  </p:cSld>
  <p:clrMapOvr>
    <a:masterClrMapping/>
  </p:clrMapOvr>
  <p:transition spd="med">
    <p:random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FBA82-84FD-483F-9A87-3E94CB6C8F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841105"/>
      </p:ext>
    </p:extLst>
  </p:cSld>
  <p:clrMapOvr>
    <a:masterClrMapping/>
  </p:clrMapOvr>
  <p:transition spd="med">
    <p:random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76857-2E93-4728-BC09-B69B0A9DBA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351487"/>
      </p:ext>
    </p:extLst>
  </p:cSld>
  <p:clrMapOvr>
    <a:masterClrMapping/>
  </p:clrMapOvr>
  <p:transition spd="med">
    <p:random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8F41A-CC1E-425F-9E2A-642B09DA93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796450"/>
      </p:ext>
    </p:extLst>
  </p:cSld>
  <p:clrMapOvr>
    <a:masterClrMapping/>
  </p:clrMapOvr>
  <p:transition spd="med">
    <p:random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endParaRPr lang="en-CA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77943-07C0-40A2-92AF-777B043EEB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502133"/>
      </p:ext>
    </p:extLst>
  </p:cSld>
  <p:clrMapOvr>
    <a:masterClrMapping/>
  </p:clrMapOvr>
  <p:transition spd="med">
    <p:random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E028C-A2C8-4159-9880-A0D932CAC5E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114438"/>
      </p:ext>
    </p:extLst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A71E0-FFD6-463D-94C2-A61C0AD2A5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816418"/>
      </p:ext>
    </p:extLst>
  </p:cSld>
  <p:clrMapOvr>
    <a:masterClrMapping/>
  </p:clrMapOvr>
  <p:transition spd="med">
    <p:random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435B7-5A2A-4B9B-A94E-744AEA12E1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947072"/>
      </p:ext>
    </p:extLst>
  </p:cSld>
  <p:clrMapOvr>
    <a:masterClrMapping/>
  </p:clrMapOvr>
  <p:transition spd="med">
    <p:random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34E12-F48C-46BE-A1BE-21AFBEFE84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711211"/>
      </p:ext>
    </p:extLst>
  </p:cSld>
  <p:clrMapOvr>
    <a:masterClrMapping/>
  </p:clrMapOvr>
  <p:transition spd="med">
    <p:random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1DFE6-127D-4547-B53F-F17F8297159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259231"/>
      </p:ext>
    </p:extLst>
  </p:cSld>
  <p:clrMapOvr>
    <a:masterClrMapping/>
  </p:clrMapOvr>
  <p:transition spd="med">
    <p:random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A71E0-FFD6-463D-94C2-A61C0AD2A5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879502"/>
      </p:ext>
    </p:extLst>
  </p:cSld>
  <p:clrMapOvr>
    <a:masterClrMapping/>
  </p:clrMapOvr>
  <p:transition spd="med">
    <p:random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A5B3A-285D-49E3-9261-031DC72F454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663752"/>
      </p:ext>
    </p:extLst>
  </p:cSld>
  <p:clrMapOvr>
    <a:masterClrMapping/>
  </p:clrMapOvr>
  <p:transition spd="med">
    <p:random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E3C3B-1B16-4905-818F-D8D3F52D64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31804"/>
      </p:ext>
    </p:extLst>
  </p:cSld>
  <p:clrMapOvr>
    <a:masterClrMapping/>
  </p:clrMapOvr>
  <p:transition spd="med">
    <p:random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7A693-DC5C-4765-AFE8-E32504673F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669331"/>
      </p:ext>
    </p:extLst>
  </p:cSld>
  <p:clrMapOvr>
    <a:masterClrMapping/>
  </p:clrMapOvr>
  <p:transition spd="med">
    <p:random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FBA82-84FD-483F-9A87-3E94CB6C8F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105029"/>
      </p:ext>
    </p:extLst>
  </p:cSld>
  <p:clrMapOvr>
    <a:masterClrMapping/>
  </p:clrMapOvr>
  <p:transition spd="med">
    <p:random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76857-2E93-4728-BC09-B69B0A9DBA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733576"/>
      </p:ext>
    </p:extLst>
  </p:cSld>
  <p:clrMapOvr>
    <a:masterClrMapping/>
  </p:clrMapOvr>
  <p:transition spd="med">
    <p:random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8F41A-CC1E-425F-9E2A-642B09DA93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591857"/>
      </p:ext>
    </p:extLst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A5B3A-285D-49E3-9261-031DC72F454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764303"/>
      </p:ext>
    </p:extLst>
  </p:cSld>
  <p:clrMapOvr>
    <a:masterClrMapping/>
  </p:clrMapOvr>
  <p:transition spd="med">
    <p:random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endParaRPr lang="en-CA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77943-07C0-40A2-92AF-777B043EEB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904154"/>
      </p:ext>
    </p:extLst>
  </p:cSld>
  <p:clrMapOvr>
    <a:masterClrMapping/>
  </p:clrMapOvr>
  <p:transition spd="med">
    <p:random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E028C-A2C8-4159-9880-A0D932CAC5E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060977"/>
      </p:ext>
    </p:extLst>
  </p:cSld>
  <p:clrMapOvr>
    <a:masterClrMapping/>
  </p:clrMapOvr>
  <p:transition spd="med">
    <p:random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435B7-5A2A-4B9B-A94E-744AEA12E1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350451"/>
      </p:ext>
    </p:extLst>
  </p:cSld>
  <p:clrMapOvr>
    <a:masterClrMapping/>
  </p:clrMapOvr>
  <p:transition spd="med">
    <p:random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34E12-F48C-46BE-A1BE-21AFBEFE84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787189"/>
      </p:ext>
    </p:extLst>
  </p:cSld>
  <p:clrMapOvr>
    <a:masterClrMapping/>
  </p:clrMapOvr>
  <p:transition spd="med">
    <p:random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1DFE6-127D-4547-B53F-F17F8297159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695582"/>
      </p:ext>
    </p:extLst>
  </p:cSld>
  <p:clrMapOvr>
    <a:masterClrMapping/>
  </p:clrMapOvr>
  <p:transition spd="med">
    <p:random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A71E0-FFD6-463D-94C2-A61C0AD2A5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490012"/>
      </p:ext>
    </p:extLst>
  </p:cSld>
  <p:clrMapOvr>
    <a:masterClrMapping/>
  </p:clrMapOvr>
  <p:transition spd="med">
    <p:random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A5B3A-285D-49E3-9261-031DC72F454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453144"/>
      </p:ext>
    </p:extLst>
  </p:cSld>
  <p:clrMapOvr>
    <a:masterClrMapping/>
  </p:clrMapOvr>
  <p:transition spd="med">
    <p:random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E3C3B-1B16-4905-818F-D8D3F52D64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024906"/>
      </p:ext>
    </p:extLst>
  </p:cSld>
  <p:clrMapOvr>
    <a:masterClrMapping/>
  </p:clrMapOvr>
  <p:transition spd="med">
    <p:random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7A693-DC5C-4765-AFE8-E32504673F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107253"/>
      </p:ext>
    </p:extLst>
  </p:cSld>
  <p:clrMapOvr>
    <a:masterClrMapping/>
  </p:clrMapOvr>
  <p:transition spd="med">
    <p:random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FBA82-84FD-483F-9A87-3E94CB6C8F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042892"/>
      </p:ext>
    </p:extLst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E3C3B-1B16-4905-818F-D8D3F52D64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652755"/>
      </p:ext>
    </p:extLst>
  </p:cSld>
  <p:clrMapOvr>
    <a:masterClrMapping/>
  </p:clrMapOvr>
  <p:transition spd="med">
    <p:random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76857-2E93-4728-BC09-B69B0A9DBA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397458"/>
      </p:ext>
    </p:extLst>
  </p:cSld>
  <p:clrMapOvr>
    <a:masterClrMapping/>
  </p:clrMapOvr>
  <p:transition spd="med">
    <p:random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8F41A-CC1E-425F-9E2A-642B09DA93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959759"/>
      </p:ext>
    </p:extLst>
  </p:cSld>
  <p:clrMapOvr>
    <a:masterClrMapping/>
  </p:clrMapOvr>
  <p:transition spd="med">
    <p:random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endParaRPr lang="en-CA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77943-07C0-40A2-92AF-777B043EEB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230129"/>
      </p:ext>
    </p:extLst>
  </p:cSld>
  <p:clrMapOvr>
    <a:masterClrMapping/>
  </p:clrMapOvr>
  <p:transition spd="med">
    <p:random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E028C-A2C8-4159-9880-A0D932CAC5E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736421"/>
      </p:ext>
    </p:extLst>
  </p:cSld>
  <p:clrMapOvr>
    <a:masterClrMapping/>
  </p:clrMapOvr>
  <p:transition spd="med">
    <p:random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435B7-5A2A-4B9B-A94E-744AEA12E1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300245"/>
      </p:ext>
    </p:extLst>
  </p:cSld>
  <p:clrMapOvr>
    <a:masterClrMapping/>
  </p:clrMapOvr>
  <p:transition spd="med">
    <p:random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34E12-F48C-46BE-A1BE-21AFBEFE84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452603"/>
      </p:ext>
    </p:extLst>
  </p:cSld>
  <p:clrMapOvr>
    <a:masterClrMapping/>
  </p:clrMapOvr>
  <p:transition spd="med">
    <p:random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1DFE6-127D-4547-B53F-F17F8297159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942681"/>
      </p:ext>
    </p:extLst>
  </p:cSld>
  <p:clrMapOvr>
    <a:masterClrMapping/>
  </p:clrMapOvr>
  <p:transition spd="med">
    <p:random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A71E0-FFD6-463D-94C2-A61C0AD2A5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616705"/>
      </p:ext>
    </p:extLst>
  </p:cSld>
  <p:clrMapOvr>
    <a:masterClrMapping/>
  </p:clrMapOvr>
  <p:transition spd="med">
    <p:random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A5B3A-285D-49E3-9261-031DC72F454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241182"/>
      </p:ext>
    </p:extLst>
  </p:cSld>
  <p:clrMapOvr>
    <a:masterClrMapping/>
  </p:clrMapOvr>
  <p:transition spd="med">
    <p:random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E3C3B-1B16-4905-818F-D8D3F52D64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610545"/>
      </p:ext>
    </p:extLst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7A693-DC5C-4765-AFE8-E32504673F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830949"/>
      </p:ext>
    </p:extLst>
  </p:cSld>
  <p:clrMapOvr>
    <a:masterClrMapping/>
  </p:clrMapOvr>
  <p:transition spd="med">
    <p:random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7A693-DC5C-4765-AFE8-E32504673F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489563"/>
      </p:ext>
    </p:extLst>
  </p:cSld>
  <p:clrMapOvr>
    <a:masterClrMapping/>
  </p:clrMapOvr>
  <p:transition spd="med">
    <p:random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FBA82-84FD-483F-9A87-3E94CB6C8F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896048"/>
      </p:ext>
    </p:extLst>
  </p:cSld>
  <p:clrMapOvr>
    <a:masterClrMapping/>
  </p:clrMapOvr>
  <p:transition spd="med">
    <p:random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76857-2E93-4728-BC09-B69B0A9DBA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837774"/>
      </p:ext>
    </p:extLst>
  </p:cSld>
  <p:clrMapOvr>
    <a:masterClrMapping/>
  </p:clrMapOvr>
  <p:transition spd="med">
    <p:random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8F41A-CC1E-425F-9E2A-642B09DA93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282342"/>
      </p:ext>
    </p:extLst>
  </p:cSld>
  <p:clrMapOvr>
    <a:masterClrMapping/>
  </p:clrMapOvr>
  <p:transition spd="med">
    <p:random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endParaRPr lang="en-CA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77943-07C0-40A2-92AF-777B043EEB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693765"/>
      </p:ext>
    </p:extLst>
  </p:cSld>
  <p:clrMapOvr>
    <a:masterClrMapping/>
  </p:clrMapOvr>
  <p:transition spd="med">
    <p:random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E028C-A2C8-4159-9880-A0D932CAC5E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251739"/>
      </p:ext>
    </p:extLst>
  </p:cSld>
  <p:clrMapOvr>
    <a:masterClrMapping/>
  </p:clrMapOvr>
  <p:transition spd="med">
    <p:random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435B7-5A2A-4B9B-A94E-744AEA12E1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684419"/>
      </p:ext>
    </p:extLst>
  </p:cSld>
  <p:clrMapOvr>
    <a:masterClrMapping/>
  </p:clrMapOvr>
  <p:transition spd="med">
    <p:random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34E12-F48C-46BE-A1BE-21AFBEFE84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210933"/>
      </p:ext>
    </p:extLst>
  </p:cSld>
  <p:clrMapOvr>
    <a:masterClrMapping/>
  </p:clrMapOvr>
  <p:transition spd="med">
    <p:random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1DFE6-127D-4547-B53F-F17F8297159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836940"/>
      </p:ext>
    </p:extLst>
  </p:cSld>
  <p:clrMapOvr>
    <a:masterClrMapping/>
  </p:clrMapOvr>
  <p:transition spd="med">
    <p:random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A71E0-FFD6-463D-94C2-A61C0AD2A5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433385"/>
      </p:ext>
    </p:extLst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FBA82-84FD-483F-9A87-3E94CB6C8F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817404"/>
      </p:ext>
    </p:extLst>
  </p:cSld>
  <p:clrMapOvr>
    <a:masterClrMapping/>
  </p:clrMapOvr>
  <p:transition spd="med">
    <p:random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A5B3A-285D-49E3-9261-031DC72F454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348751"/>
      </p:ext>
    </p:extLst>
  </p:cSld>
  <p:clrMapOvr>
    <a:masterClrMapping/>
  </p:clrMapOvr>
  <p:transition spd="med">
    <p:random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E3C3B-1B16-4905-818F-D8D3F52D64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056266"/>
      </p:ext>
    </p:extLst>
  </p:cSld>
  <p:clrMapOvr>
    <a:masterClrMapping/>
  </p:clrMapOvr>
  <p:transition spd="med">
    <p:random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7A693-DC5C-4765-AFE8-E32504673F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462056"/>
      </p:ext>
    </p:extLst>
  </p:cSld>
  <p:clrMapOvr>
    <a:masterClrMapping/>
  </p:clrMapOvr>
  <p:transition spd="med">
    <p:random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FBA82-84FD-483F-9A87-3E94CB6C8F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113026"/>
      </p:ext>
    </p:extLst>
  </p:cSld>
  <p:clrMapOvr>
    <a:masterClrMapping/>
  </p:clrMapOvr>
  <p:transition spd="med">
    <p:random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76857-2E93-4728-BC09-B69B0A9DBA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272540"/>
      </p:ext>
    </p:extLst>
  </p:cSld>
  <p:clrMapOvr>
    <a:masterClrMapping/>
  </p:clrMapOvr>
  <p:transition spd="med">
    <p:random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8F41A-CC1E-425F-9E2A-642B09DA93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668888"/>
      </p:ext>
    </p:extLst>
  </p:cSld>
  <p:clrMapOvr>
    <a:masterClrMapping/>
  </p:clrMapOvr>
  <p:transition spd="med">
    <p:random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endParaRPr lang="en-CA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77943-07C0-40A2-92AF-777B043EEB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759269"/>
      </p:ext>
    </p:extLst>
  </p:cSld>
  <p:clrMapOvr>
    <a:masterClrMapping/>
  </p:clrMapOvr>
  <p:transition spd="med">
    <p:random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E028C-A2C8-4159-9880-A0D932CAC5E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258466"/>
      </p:ext>
    </p:extLst>
  </p:cSld>
  <p:clrMapOvr>
    <a:masterClrMapping/>
  </p:clrMapOvr>
  <p:transition spd="med">
    <p:random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435B7-5A2A-4B9B-A94E-744AEA12E1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526325"/>
      </p:ext>
    </p:extLst>
  </p:cSld>
  <p:clrMapOvr>
    <a:masterClrMapping/>
  </p:clrMapOvr>
  <p:transition spd="med">
    <p:random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34E12-F48C-46BE-A1BE-21AFBEFE84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738063"/>
      </p:ext>
    </p:extLst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1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image" Target="../media/image1.jpe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Relationship Id="rId14" Type="http://schemas.openxmlformats.org/officeDocument/2006/relationships/image" Target="../media/image1.jpe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Relationship Id="rId14" Type="http://schemas.openxmlformats.org/officeDocument/2006/relationships/image" Target="../media/image1.jpe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19A59BB-E767-45CC-A678-1414ADD79922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485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 spd="med"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19A59BB-E767-45CC-A678-1414ADD79922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871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ransition spd="med"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19A59BB-E767-45CC-A678-1414ADD79922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159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ransition spd="med"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19A59BB-E767-45CC-A678-1414ADD79922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756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ransition spd="med"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19A59BB-E767-45CC-A678-1414ADD79922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200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ransition spd="med"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19A59BB-E767-45CC-A678-1414ADD79922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031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ransition spd="med"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19A59BB-E767-45CC-A678-1414ADD79922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594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ransition spd="med"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19A59BB-E767-45CC-A678-1414ADD79922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080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ransition spd="med"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19A59BB-E767-45CC-A678-1414ADD79922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068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transition spd="med"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tx1"/>
                </a:solidFill>
                <a:latin typeface="Tempus Sans ITC" panose="04020404030D07020202" pitchFamily="82" charset="0"/>
              </a:rPr>
              <a:t>SCIENCE FICTION MOVIE PORTFOLIO</a:t>
            </a:r>
          </a:p>
        </p:txBody>
      </p:sp>
      <p:sp>
        <p:nvSpPr>
          <p:cNvPr id="2051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0" y="2514600"/>
            <a:ext cx="3810000" cy="3810000"/>
          </a:xfrm>
        </p:spPr>
        <p:txBody>
          <a:bodyPr/>
          <a:lstStyle/>
          <a:p>
            <a:r>
              <a:rPr lang="en-US" sz="2400" i="1" dirty="0">
                <a:latin typeface="AvantGarde Md BT" pitchFamily="34" charset="0"/>
              </a:rPr>
              <a:t>Your task is to view a teacher-approved science fiction movie and complete the following project worth 15% of your overall mark.  The project is worth 100 marks and is due on _____________</a:t>
            </a:r>
          </a:p>
          <a:p>
            <a:pPr>
              <a:buFontTx/>
              <a:buNone/>
            </a:pPr>
            <a:endParaRPr lang="en-US" sz="2400" dirty="0"/>
          </a:p>
        </p:txBody>
      </p:sp>
      <p:graphicFrame>
        <p:nvGraphicFramePr>
          <p:cNvPr id="2052" name="Object 1030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1981200" y="2286001"/>
          <a:ext cx="3810000" cy="373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Picture" r:id="rId3" imgW="1188832" imgH="1167217" progId="Word.Picture.8">
                  <p:embed/>
                </p:oleObj>
              </mc:Choice>
              <mc:Fallback>
                <p:oleObj name="Picture" r:id="rId3" imgW="1188832" imgH="1167217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286001"/>
                        <a:ext cx="3810000" cy="3738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1477400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tx1"/>
                </a:solidFill>
                <a:latin typeface="Tempus Sans ITC" panose="04020404030D07020202" pitchFamily="82" charset="0"/>
              </a:rPr>
              <a:t>Create Your Own Title Page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905000"/>
            <a:ext cx="7772400" cy="3657600"/>
          </a:xfrm>
        </p:spPr>
        <p:txBody>
          <a:bodyPr/>
          <a:lstStyle/>
          <a:p>
            <a:pPr lvl="2"/>
            <a:r>
              <a:rPr lang="en-US" sz="2800" b="1">
                <a:solidFill>
                  <a:srgbClr val="FF0000"/>
                </a:solidFill>
              </a:rPr>
              <a:t>Create an </a:t>
            </a:r>
            <a:r>
              <a:rPr lang="en-US" sz="2800" b="1" i="1">
                <a:solidFill>
                  <a:srgbClr val="FF0000"/>
                </a:solidFill>
              </a:rPr>
              <a:t>original movie poster</a:t>
            </a:r>
            <a:r>
              <a:rPr lang="en-US" sz="2800" b="1">
                <a:solidFill>
                  <a:srgbClr val="FF0000"/>
                </a:solidFill>
              </a:rPr>
              <a:t> for your film as a title page.  Use the movie title in an original font style on a creatively designed front cover page.  Choose one line from the movie as a tag-line.  Compose a short blurb with you as critic. </a:t>
            </a:r>
          </a:p>
          <a:p>
            <a:pPr lvl="2"/>
            <a:r>
              <a:rPr lang="en-US" sz="2800" b="1" i="1">
                <a:solidFill>
                  <a:srgbClr val="FF0000"/>
                </a:solidFill>
              </a:rPr>
              <a:t>Do </a:t>
            </a:r>
            <a:r>
              <a:rPr lang="en-US" sz="2800" b="1" i="1" u="sng">
                <a:solidFill>
                  <a:srgbClr val="FF0000"/>
                </a:solidFill>
              </a:rPr>
              <a:t>not</a:t>
            </a:r>
            <a:r>
              <a:rPr lang="en-US" sz="2800" b="1" i="1">
                <a:solidFill>
                  <a:srgbClr val="FF0000"/>
                </a:solidFill>
              </a:rPr>
              <a:t> just use a current movie poster design for your film</a:t>
            </a:r>
            <a:r>
              <a:rPr lang="en-US" sz="2800" i="1">
                <a:solidFill>
                  <a:srgbClr val="FF0000"/>
                </a:solidFill>
              </a:rPr>
              <a:t>. 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828800" y="5715000"/>
            <a:ext cx="2133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Sydnie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ydnie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ydnie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ydnie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ydnie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99"/>
                </a:solidFill>
              </a:rPr>
              <a:t>MINORITY REPORT</a:t>
            </a:r>
            <a:endParaRPr lang="en-US" sz="4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056558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1828800" y="5715000"/>
            <a:ext cx="2209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Sydnie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ydnie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ydnie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ydnie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ydnie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22860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Sydnie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ydnie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ydnie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ydnie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ydnie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b="1">
                <a:solidFill>
                  <a:srgbClr val="FF0000"/>
                </a:solidFill>
                <a:latin typeface="Tempus Sans ITC" panose="04020404030D07020202" pitchFamily="82" charset="0"/>
              </a:rPr>
              <a:t>Plot Development </a:t>
            </a: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1828800" y="1905000"/>
            <a:ext cx="77724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2" eaLnBrk="0" fontAlgn="base" hangingPunct="0">
              <a:spcAft>
                <a:spcPct val="0"/>
              </a:spcAft>
            </a:pPr>
            <a:r>
              <a:rPr lang="en-US" sz="2800" b="1" dirty="0">
                <a:solidFill>
                  <a:srgbClr val="FF0000"/>
                </a:solidFill>
              </a:rPr>
              <a:t>Plot outline – create a flow chart describing the main plot and sub-plots in the film.  </a:t>
            </a:r>
          </a:p>
          <a:p>
            <a:pPr lvl="2" eaLnBrk="0" fontAlgn="base" hangingPunct="0">
              <a:spcAft>
                <a:spcPct val="0"/>
              </a:spcAft>
            </a:pPr>
            <a:r>
              <a:rPr lang="en-US" sz="2800" b="1" dirty="0">
                <a:solidFill>
                  <a:srgbClr val="FF0000"/>
                </a:solidFill>
              </a:rPr>
              <a:t>Indicate the </a:t>
            </a:r>
            <a:r>
              <a:rPr lang="en-US" sz="2800" b="1" i="1" dirty="0">
                <a:solidFill>
                  <a:srgbClr val="FF0000"/>
                </a:solidFill>
              </a:rPr>
              <a:t>main conflict and problems, the complications of rising action, turning points and climax</a:t>
            </a:r>
            <a:r>
              <a:rPr lang="en-US" sz="2800" b="1" dirty="0">
                <a:solidFill>
                  <a:srgbClr val="FF0000"/>
                </a:solidFill>
              </a:rPr>
              <a:t>, and </a:t>
            </a:r>
            <a:r>
              <a:rPr lang="en-US" sz="2800" b="1" i="1" dirty="0">
                <a:solidFill>
                  <a:srgbClr val="FF0000"/>
                </a:solidFill>
              </a:rPr>
              <a:t>falling action</a:t>
            </a:r>
            <a:r>
              <a:rPr lang="en-US" sz="2800" b="1" dirty="0">
                <a:solidFill>
                  <a:srgbClr val="FF0000"/>
                </a:solidFill>
              </a:rPr>
              <a:t> of the story-line. </a:t>
            </a:r>
          </a:p>
          <a:p>
            <a:pPr lvl="2" eaLnBrk="0" fontAlgn="base" hangingPunct="0">
              <a:spcAft>
                <a:spcPct val="0"/>
              </a:spcAft>
            </a:pPr>
            <a:r>
              <a:rPr lang="en-US" sz="2800" b="1" dirty="0">
                <a:solidFill>
                  <a:srgbClr val="FF0000"/>
                </a:solidFill>
              </a:rPr>
              <a:t>(Your chart should include 12-15 boxes.)</a:t>
            </a:r>
          </a:p>
        </p:txBody>
      </p:sp>
    </p:spTree>
    <p:extLst>
      <p:ext uri="{BB962C8B-B14F-4D97-AF65-F5344CB8AC3E}">
        <p14:creationId xmlns:p14="http://schemas.microsoft.com/office/powerpoint/2010/main" val="3770437338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819400" y="1828800"/>
            <a:ext cx="6781800" cy="3124200"/>
          </a:xfrm>
        </p:spPr>
        <p:txBody>
          <a:bodyPr/>
          <a:lstStyle/>
          <a:p>
            <a:pPr lvl="2"/>
            <a:endParaRPr lang="en-US" smtClean="0">
              <a:solidFill>
                <a:srgbClr val="FF0000"/>
              </a:solidFill>
            </a:endParaRPr>
          </a:p>
          <a:p>
            <a:r>
              <a:rPr lang="en-US" smtClean="0">
                <a:solidFill>
                  <a:srgbClr val="FF0000"/>
                </a:solidFill>
              </a:rPr>
              <a:t>In a paragraph or two, describe the main “what if” scenarios that the </a:t>
            </a:r>
            <a:r>
              <a:rPr lang="en-US" b="1" i="1" u="sng" smtClean="0">
                <a:solidFill>
                  <a:srgbClr val="FF0000"/>
                </a:solidFill>
              </a:rPr>
              <a:t>science fiction</a:t>
            </a:r>
            <a:r>
              <a:rPr lang="en-US" smtClean="0">
                <a:solidFill>
                  <a:srgbClr val="FF0000"/>
                </a:solidFill>
              </a:rPr>
              <a:t> of the film is based on.  </a:t>
            </a:r>
          </a:p>
          <a:p>
            <a:endParaRPr lang="en-US" smtClean="0">
              <a:solidFill>
                <a:srgbClr val="FF0000"/>
              </a:solidFill>
            </a:endParaRPr>
          </a:p>
        </p:txBody>
      </p:sp>
      <p:sp>
        <p:nvSpPr>
          <p:cNvPr id="9219" name="Rectangle 1028"/>
          <p:cNvSpPr>
            <a:spLocks noChangeArrowheads="1"/>
          </p:cNvSpPr>
          <p:nvPr/>
        </p:nvSpPr>
        <p:spPr bwMode="auto">
          <a:xfrm>
            <a:off x="22860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Sydnie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ydnie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ydnie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ydnie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ydnie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“What if?” Scenario</a:t>
            </a:r>
          </a:p>
        </p:txBody>
      </p:sp>
      <p:sp>
        <p:nvSpPr>
          <p:cNvPr id="9220" name="Rectangle 1029"/>
          <p:cNvSpPr>
            <a:spLocks noChangeArrowheads="1"/>
          </p:cNvSpPr>
          <p:nvPr/>
        </p:nvSpPr>
        <p:spPr bwMode="auto">
          <a:xfrm>
            <a:off x="1905000" y="5715000"/>
            <a:ext cx="2133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Sydnie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ydnie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ydnie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ydnie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ydnie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99"/>
                </a:solidFill>
              </a:rPr>
              <a:t>MINORITY REPORT</a:t>
            </a:r>
            <a:endParaRPr lang="en-US" sz="4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728064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0" y="1676400"/>
            <a:ext cx="8077200" cy="4114800"/>
          </a:xfrm>
        </p:spPr>
        <p:txBody>
          <a:bodyPr/>
          <a:lstStyle/>
          <a:p>
            <a:pPr lvl="2"/>
            <a:r>
              <a:rPr lang="en-US" sz="3200">
                <a:solidFill>
                  <a:srgbClr val="FF0000"/>
                </a:solidFill>
              </a:rPr>
              <a:t>Describe the main sci-fi settings of the film both in time and place.  </a:t>
            </a:r>
          </a:p>
          <a:p>
            <a:pPr lvl="2"/>
            <a:r>
              <a:rPr lang="en-US" sz="3200">
                <a:solidFill>
                  <a:srgbClr val="FF0000"/>
                </a:solidFill>
              </a:rPr>
              <a:t>Also consider what </a:t>
            </a:r>
            <a:r>
              <a:rPr lang="en-US" sz="3200" b="1" i="1">
                <a:solidFill>
                  <a:srgbClr val="FF0000"/>
                </a:solidFill>
              </a:rPr>
              <a:t>moods </a:t>
            </a:r>
            <a:r>
              <a:rPr lang="en-US" sz="3200" i="1">
                <a:solidFill>
                  <a:srgbClr val="FF0000"/>
                </a:solidFill>
              </a:rPr>
              <a:t>or</a:t>
            </a:r>
            <a:r>
              <a:rPr lang="en-US" sz="3200" b="1" i="1">
                <a:solidFill>
                  <a:srgbClr val="FF0000"/>
                </a:solidFill>
              </a:rPr>
              <a:t> atmospheres</a:t>
            </a:r>
            <a:r>
              <a:rPr lang="en-US" sz="3200">
                <a:solidFill>
                  <a:srgbClr val="FF0000"/>
                </a:solidFill>
              </a:rPr>
              <a:t> that are created by the setting.  </a:t>
            </a:r>
          </a:p>
          <a:p>
            <a:pPr lvl="2"/>
            <a:r>
              <a:rPr lang="en-US" sz="3200">
                <a:solidFill>
                  <a:srgbClr val="FF0000"/>
                </a:solidFill>
              </a:rPr>
              <a:t>What makes the setting an effective one for this story? 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2286000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Sydnie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ydnie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ydnie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ydnie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ydnie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Sci-Fi Setting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905000" y="5715000"/>
            <a:ext cx="2057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Sydnie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ydnie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ydnie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ydnie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ydnie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99"/>
                </a:solidFill>
              </a:rPr>
              <a:t>MINORITY REPORT</a:t>
            </a:r>
            <a:endParaRPr lang="en-US" sz="4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811062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57400" y="1600200"/>
            <a:ext cx="7696200" cy="4038600"/>
          </a:xfrm>
        </p:spPr>
        <p:txBody>
          <a:bodyPr/>
          <a:lstStyle/>
          <a:p>
            <a:pPr lvl="2"/>
            <a:r>
              <a:rPr lang="en-US" sz="3200">
                <a:solidFill>
                  <a:srgbClr val="FF0000"/>
                </a:solidFill>
              </a:rPr>
              <a:t>Provide character dossiers for the main characters in the story (2 or 3). </a:t>
            </a:r>
          </a:p>
          <a:p>
            <a:pPr lvl="2"/>
            <a:r>
              <a:rPr lang="en-US" sz="3200">
                <a:solidFill>
                  <a:srgbClr val="FF0000"/>
                </a:solidFill>
              </a:rPr>
              <a:t>These should be like a personnel file on the characters.  </a:t>
            </a:r>
          </a:p>
          <a:p>
            <a:pPr lvl="2"/>
            <a:r>
              <a:rPr lang="en-US" sz="3200">
                <a:solidFill>
                  <a:srgbClr val="FF0000"/>
                </a:solidFill>
              </a:rPr>
              <a:t>Include photos and brief descriptions of the characters’ backgrounds and their roles in the plot.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286000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Sydnie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ydnie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ydnie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ydnie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ydnie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b="1">
                <a:solidFill>
                  <a:srgbClr val="FF0000"/>
                </a:solidFill>
                <a:latin typeface="Times New Roman" panose="02020603050405020304" pitchFamily="18" charset="0"/>
              </a:rPr>
              <a:t>Character sketches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905000" y="5715000"/>
            <a:ext cx="2133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Sydnie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ydnie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ydnie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ydnie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ydnie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99"/>
                </a:solidFill>
              </a:rPr>
              <a:t>MINORITY REPORT</a:t>
            </a:r>
            <a:endParaRPr lang="en-US" sz="4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282509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2362200" y="1676400"/>
            <a:ext cx="7696200" cy="4038600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Explain the main </a:t>
            </a:r>
            <a:r>
              <a:rPr lang="en-US" b="1" i="1" smtClean="0">
                <a:solidFill>
                  <a:srgbClr val="FF0000"/>
                </a:solidFill>
              </a:rPr>
              <a:t>message or lesson</a:t>
            </a:r>
            <a:r>
              <a:rPr lang="en-US" smtClean="0">
                <a:solidFill>
                  <a:srgbClr val="FF0000"/>
                </a:solidFill>
              </a:rPr>
              <a:t> that the film presents to the audience by creating an imaginary journal of 1 or 2 pages from the perspective of a character in the movie.  </a:t>
            </a:r>
          </a:p>
          <a:p>
            <a:r>
              <a:rPr lang="en-US" smtClean="0">
                <a:solidFill>
                  <a:srgbClr val="FF0000"/>
                </a:solidFill>
              </a:rPr>
              <a:t>Refer to events in the story to show how the theme is presented.</a:t>
            </a:r>
          </a:p>
        </p:txBody>
      </p:sp>
      <p:sp>
        <p:nvSpPr>
          <p:cNvPr id="20483" name="Rectangle 1027"/>
          <p:cNvSpPr>
            <a:spLocks noChangeArrowheads="1"/>
          </p:cNvSpPr>
          <p:nvPr/>
        </p:nvSpPr>
        <p:spPr bwMode="auto">
          <a:xfrm>
            <a:off x="2286000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Sydnie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ydnie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ydnie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ydnie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ydnie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Thematic Journal</a:t>
            </a:r>
          </a:p>
        </p:txBody>
      </p:sp>
      <p:sp>
        <p:nvSpPr>
          <p:cNvPr id="20484" name="Rectangle 1028"/>
          <p:cNvSpPr>
            <a:spLocks noChangeArrowheads="1"/>
          </p:cNvSpPr>
          <p:nvPr/>
        </p:nvSpPr>
        <p:spPr bwMode="auto">
          <a:xfrm>
            <a:off x="1905000" y="5715000"/>
            <a:ext cx="1981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Sydnie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ydnie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ydnie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ydnie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ydnie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99"/>
                </a:solidFill>
              </a:rPr>
              <a:t>MINORITY REPORT</a:t>
            </a:r>
            <a:endParaRPr lang="en-US" sz="4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326638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667000" y="1676400"/>
            <a:ext cx="6705600" cy="3352800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Create a brochure for one main element of </a:t>
            </a:r>
            <a:r>
              <a:rPr lang="en-US" i="1" smtClean="0">
                <a:solidFill>
                  <a:srgbClr val="FF0000"/>
                </a:solidFill>
              </a:rPr>
              <a:t>the </a:t>
            </a:r>
            <a:r>
              <a:rPr lang="en-US" b="1" i="1" smtClean="0">
                <a:solidFill>
                  <a:srgbClr val="FF0000"/>
                </a:solidFill>
              </a:rPr>
              <a:t>science </a:t>
            </a:r>
            <a:r>
              <a:rPr lang="en-US" i="1" smtClean="0">
                <a:solidFill>
                  <a:srgbClr val="FF0000"/>
                </a:solidFill>
              </a:rPr>
              <a:t>or</a:t>
            </a:r>
            <a:r>
              <a:rPr lang="en-US" b="1" i="1" smtClean="0">
                <a:solidFill>
                  <a:srgbClr val="FF0000"/>
                </a:solidFill>
              </a:rPr>
              <a:t> technology</a:t>
            </a:r>
            <a:r>
              <a:rPr lang="en-US" smtClean="0">
                <a:solidFill>
                  <a:srgbClr val="FF0000"/>
                </a:solidFill>
              </a:rPr>
              <a:t> in the film.  </a:t>
            </a:r>
          </a:p>
          <a:p>
            <a:r>
              <a:rPr lang="en-US" smtClean="0">
                <a:solidFill>
                  <a:srgbClr val="FF0000"/>
                </a:solidFill>
              </a:rPr>
              <a:t>It can take the form of a product brochure, travel brochure or information about the scientific or technological basis of the film.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286000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Sydnie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ydnie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ydnie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ydnie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ydnie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Creative Response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905000" y="5715000"/>
            <a:ext cx="2133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Sydnie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ydnie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ydnie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ydnie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ydnie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99"/>
                </a:solidFill>
              </a:rPr>
              <a:t>MINORITY REPORT</a:t>
            </a:r>
            <a:endParaRPr lang="en-US" sz="4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110762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2971800" y="1905000"/>
            <a:ext cx="6400800" cy="2362200"/>
          </a:xfrm>
        </p:spPr>
        <p:txBody>
          <a:bodyPr/>
          <a:lstStyle/>
          <a:p>
            <a:r>
              <a:rPr lang="en-US" b="1" smtClean="0">
                <a:solidFill>
                  <a:srgbClr val="FF0000"/>
                </a:solidFill>
              </a:rPr>
              <a:t>List the main sources of information you have used to help you in your portfolio (websites, books, etc.)</a:t>
            </a:r>
          </a:p>
        </p:txBody>
      </p:sp>
      <p:sp>
        <p:nvSpPr>
          <p:cNvPr id="31747" name="Rectangle 1027"/>
          <p:cNvSpPr>
            <a:spLocks noChangeArrowheads="1"/>
          </p:cNvSpPr>
          <p:nvPr/>
        </p:nvSpPr>
        <p:spPr bwMode="auto">
          <a:xfrm>
            <a:off x="2286000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Sydnie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ydnie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ydnie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ydnie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ydnie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Sources Sheet </a:t>
            </a:r>
            <a:r>
              <a:rPr lang="en-US" sz="4400">
                <a:solidFill>
                  <a:srgbClr val="FF0000"/>
                </a:solidFill>
                <a:latin typeface="Times New Roman" panose="02020603050405020304" pitchFamily="18" charset="0"/>
              </a:rPr>
              <a:t>(Bibliography) </a:t>
            </a:r>
          </a:p>
        </p:txBody>
      </p:sp>
      <p:sp>
        <p:nvSpPr>
          <p:cNvPr id="31748" name="Rectangle 1028"/>
          <p:cNvSpPr>
            <a:spLocks noChangeArrowheads="1"/>
          </p:cNvSpPr>
          <p:nvPr/>
        </p:nvSpPr>
        <p:spPr bwMode="auto">
          <a:xfrm>
            <a:off x="1905000" y="5715000"/>
            <a:ext cx="2057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Sydnie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ydnie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ydnie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ydnie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ydnie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ydnie" pitchFamily="2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99"/>
                </a:solidFill>
              </a:rPr>
              <a:t>MINORITY REPORT</a:t>
            </a:r>
            <a:endParaRPr lang="en-US" sz="4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553278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dnie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dnie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dnie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dnie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dnie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dnie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dnie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dnie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dnie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dnie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dnie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dnie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dnie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dnie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dnie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dnie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dnie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dnie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404</Words>
  <Application>Microsoft Office PowerPoint</Application>
  <PresentationFormat>Widescreen</PresentationFormat>
  <Paragraphs>35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9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5" baseType="lpstr">
      <vt:lpstr>Arial</vt:lpstr>
      <vt:lpstr>AvantGarde Md BT</vt:lpstr>
      <vt:lpstr>Calibri</vt:lpstr>
      <vt:lpstr>Sydnie</vt:lpstr>
      <vt:lpstr>Tempus Sans ITC</vt:lpstr>
      <vt:lpstr>Times New Roman</vt:lpstr>
      <vt:lpstr>Default Design</vt:lpstr>
      <vt:lpstr>1_Default Design</vt:lpstr>
      <vt:lpstr>2_Default Design</vt:lpstr>
      <vt:lpstr>3_Default Design</vt:lpstr>
      <vt:lpstr>4_Default Design</vt:lpstr>
      <vt:lpstr>5_Default Design</vt:lpstr>
      <vt:lpstr>6_Default Design</vt:lpstr>
      <vt:lpstr>7_Default Design</vt:lpstr>
      <vt:lpstr>8_Default Design</vt:lpstr>
      <vt:lpstr>Microsoft Word Picture</vt:lpstr>
      <vt:lpstr>SCIENCE FICTION MOVIE PORTFOLIO</vt:lpstr>
      <vt:lpstr>Create Your Own Title Page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FICTION MOVIE PORTFOLIO</dc:title>
  <dc:creator>Myers</dc:creator>
  <cp:lastModifiedBy>Myers</cp:lastModifiedBy>
  <cp:revision>1</cp:revision>
  <dcterms:created xsi:type="dcterms:W3CDTF">2013-05-28T17:14:09Z</dcterms:created>
  <dcterms:modified xsi:type="dcterms:W3CDTF">2013-05-28T17:14:40Z</dcterms:modified>
</cp:coreProperties>
</file>